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1446" y="-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91C18836-D8E4-4D6F-9259-F6B428DA1C0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6082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760198-09AD-47D4-96C9-B5492F6F5EE1}" type="slidenum">
              <a:rPr lang="en-AU" altLang="en-US"/>
              <a:pPr/>
              <a:t>1</a:t>
            </a:fld>
            <a:endParaRPr lang="en-AU" altLang="en-US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8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45AAA3-5F16-41E3-9EE5-B09C4B1993AA}" type="slidenum">
              <a:rPr lang="en-AU" altLang="en-US"/>
              <a:pPr/>
              <a:t>10</a:t>
            </a:fld>
            <a:endParaRPr lang="en-AU" altLang="en-US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358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4473BB-4FFB-43C6-B1AE-302F8FC3EF32}" type="slidenum">
              <a:rPr lang="en-AU" altLang="en-US"/>
              <a:pPr/>
              <a:t>11</a:t>
            </a:fld>
            <a:endParaRPr lang="en-AU" altLang="en-US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061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3A96DC-8441-4EA2-8C43-C0221337E71C}" type="slidenum">
              <a:rPr lang="en-AU" altLang="en-US"/>
              <a:pPr/>
              <a:t>12</a:t>
            </a:fld>
            <a:endParaRPr lang="en-AU" altLang="en-US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558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96001E-D2E6-4038-BCDC-9CDDBD3CA302}" type="slidenum">
              <a:rPr lang="en-AU" altLang="en-US"/>
              <a:pPr/>
              <a:t>13</a:t>
            </a:fld>
            <a:endParaRPr lang="en-AU" altLang="en-US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83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A0BAD7-459B-4A98-854A-B4C753312DA9}" type="slidenum">
              <a:rPr lang="en-AU" altLang="en-US"/>
              <a:pPr/>
              <a:t>14</a:t>
            </a:fld>
            <a:endParaRPr lang="en-AU" altLang="en-US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</a:pPr>
            <a:r>
              <a:rPr lang="en-AU" altLang="en-US" sz="2000"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Optional Ancilliaries</a:t>
            </a:r>
          </a:p>
          <a:p>
            <a:pPr eaLnBrk="1">
              <a:spcBef>
                <a:spcPct val="0"/>
              </a:spcBef>
            </a:pPr>
            <a:endParaRPr lang="en-AU" altLang="en-US" sz="2000"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>
              <a:spcBef>
                <a:spcPct val="0"/>
              </a:spcBef>
            </a:pPr>
            <a:endParaRPr lang="en-AU" altLang="en-US" sz="2000"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E1710FDE-44EE-4AC5-BCCD-3DF54537DDD8}" type="slidenum">
              <a:rPr lang="en-AU" altLang="en-US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14</a:t>
            </a:fld>
            <a:endParaRPr lang="en-AU" altLang="en-US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47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A2DC09-35CF-42C3-8C79-BCC1907117C2}" type="slidenum">
              <a:rPr lang="en-AU" altLang="en-US"/>
              <a:pPr/>
              <a:t>15</a:t>
            </a:fld>
            <a:endParaRPr lang="en-AU" altLang="en-US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382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3BBE56-3C0B-4DDD-81BA-B5BDF990B069}" type="slidenum">
              <a:rPr lang="en-AU" altLang="en-US"/>
              <a:pPr/>
              <a:t>16</a:t>
            </a:fld>
            <a:endParaRPr lang="en-AU" altLang="en-US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115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6EAE22-286A-4694-9784-A941D16A0DD2}" type="slidenum">
              <a:rPr lang="en-AU" altLang="en-US"/>
              <a:pPr/>
              <a:t>17</a:t>
            </a:fld>
            <a:endParaRPr lang="en-AU" altLang="en-US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761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9B51BB-D88B-4A1D-8135-2F3BAE21C500}" type="slidenum">
              <a:rPr lang="en-AU" altLang="en-US"/>
              <a:pPr/>
              <a:t>18</a:t>
            </a:fld>
            <a:endParaRPr lang="en-AU" altLang="en-US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51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E9D209-C066-4C10-AB19-75B98324415D}" type="slidenum">
              <a:rPr lang="en-AU" altLang="en-US"/>
              <a:pPr/>
              <a:t>19</a:t>
            </a:fld>
            <a:endParaRPr lang="en-AU" altLang="en-US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73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4023A3-576A-42EA-B4DB-E0D346A85D94}" type="slidenum">
              <a:rPr lang="en-AU" altLang="en-US"/>
              <a:pPr/>
              <a:t>2</a:t>
            </a:fld>
            <a:endParaRPr lang="en-AU" altLang="en-US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638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C2EDA3-4F5D-4842-89B6-85BE3AFD950C}" type="slidenum">
              <a:rPr lang="en-AU" altLang="en-US"/>
              <a:pPr/>
              <a:t>20</a:t>
            </a:fld>
            <a:endParaRPr lang="en-AU" altLang="en-US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696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0B05F3-51CA-452F-81CA-2109ED3A66BB}" type="slidenum">
              <a:rPr lang="en-AU" altLang="en-US"/>
              <a:pPr/>
              <a:t>21</a:t>
            </a:fld>
            <a:endParaRPr lang="en-AU" altLang="en-US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1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B81C8F-F3C8-4D05-9B66-91CE3FE87CDA}" type="slidenum">
              <a:rPr lang="en-AU" altLang="en-US"/>
              <a:pPr/>
              <a:t>3</a:t>
            </a:fld>
            <a:endParaRPr lang="en-AU" altLang="en-US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AU" altLang="en-US" sz="2000"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18CC0B0A-9662-4566-937D-495C5261794C}" type="slidenum">
              <a:rPr lang="en-AU" altLang="en-US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3</a:t>
            </a:fld>
            <a:endParaRPr lang="en-AU" altLang="en-US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D438B0-5098-4B0C-BFF1-F76C11F8C585}" type="slidenum">
              <a:rPr lang="en-AU" altLang="en-US"/>
              <a:pPr/>
              <a:t>4</a:t>
            </a:fld>
            <a:endParaRPr lang="en-AU" altLang="en-US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237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900ACC-C717-4E32-BE6F-D3CC6442F328}" type="slidenum">
              <a:rPr lang="en-AU" altLang="en-US"/>
              <a:pPr/>
              <a:t>5</a:t>
            </a:fld>
            <a:endParaRPr lang="en-AU" altLang="en-US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958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3974B4-98BE-4E15-AFD7-C6EB445F3F07}" type="slidenum">
              <a:rPr lang="en-AU" altLang="en-US"/>
              <a:pPr/>
              <a:t>6</a:t>
            </a:fld>
            <a:endParaRPr lang="en-AU" altLang="en-US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453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F54BBA-3D27-4209-93BD-4D4CD832C1C7}" type="slidenum">
              <a:rPr lang="en-AU" altLang="en-US"/>
              <a:pPr/>
              <a:t>7</a:t>
            </a:fld>
            <a:endParaRPr lang="en-AU" altLang="en-US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0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C70DAE-E164-47E3-B44D-6A49F42CA7ED}" type="slidenum">
              <a:rPr lang="en-AU" altLang="en-US"/>
              <a:pPr/>
              <a:t>8</a:t>
            </a:fld>
            <a:endParaRPr lang="en-AU" altLang="en-US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621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9979E6-613A-4995-BE9F-0B15ED36AB5C}" type="slidenum">
              <a:rPr lang="en-AU" altLang="en-US"/>
              <a:pPr/>
              <a:t>9</a:t>
            </a:fld>
            <a:endParaRPr lang="en-AU" altLang="en-US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51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10/12/15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DB1116-E1FF-464E-B034-B7E1393ABB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87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10/12/15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B31311-C396-406E-955D-95FC590983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22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10/12/15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C8CC5D-2DD9-4FD1-BE0C-A09562917A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24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0813" cy="1827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726238" y="6408738"/>
            <a:ext cx="1917700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10/12/15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647113" y="6408738"/>
            <a:ext cx="363537" cy="363537"/>
          </a:xfrm>
        </p:spPr>
        <p:txBody>
          <a:bodyPr/>
          <a:lstStyle>
            <a:lvl1pPr>
              <a:defRPr/>
            </a:lvl1pPr>
          </a:lstStyle>
          <a:p>
            <a:fld id="{7AC6B5A0-268C-42C3-BFE3-BCE1966C0F3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274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10/12/15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93F769-A9E2-46BA-AB90-64D2006067A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329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10/12/15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CA4340-D5A1-46D0-91FB-53290AB325A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80346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10/12/15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B20E78-0CF1-40D0-9E9A-1D818C3E650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3819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10/12/15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01D6B6-14B5-4760-8B9E-D21FCAB33A8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25774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10/12/15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CDB92E-84D1-4C8A-BC47-573C4B4296B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87536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10/12/15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99F5E6-9EE5-414F-BF0C-945A6F7E9F0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1862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10/12/15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304E73-9DFA-4449-A205-D20ED669AF0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1807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10/12/15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45FC4B-B751-4C48-A740-73F6A1A105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903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10/12/15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04BA2C-EBB8-4414-A92C-AB5CABED3F2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15737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10/12/15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CC3ADB-362A-4FD2-B364-65043B5B231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5008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10/12/15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D47D8E-F799-45F4-BABA-A77F8C30B9F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86196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30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0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10/12/15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9715D4-BC54-452E-AE86-52EE4BED710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9403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10/12/15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161CA2-A083-4D47-9516-1B403523CB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70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10/12/15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84E5BD-1547-4243-A2B8-AFCAC53E65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87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10/12/15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DA023F-8E47-4986-99EE-455E392F18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77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10/12/15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31A887-E788-4104-BF4C-4E66F63CF4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5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10/12/15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97F7E3-8F40-4755-B707-1110C299D3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28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10/12/15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25A307-E4C8-44C2-AE22-444E78E5EC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41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10/12/15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75EB32-482B-4DF2-8C3E-D8035A6935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84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715963" y="5002213"/>
            <a:ext cx="3802062" cy="1443037"/>
          </a:xfrm>
          <a:custGeom>
            <a:avLst/>
            <a:gdLst>
              <a:gd name="T0" fmla="*/ -329 w 5760"/>
              <a:gd name="T1" fmla="*/ 347 h 528"/>
              <a:gd name="T2" fmla="*/ 7156 w 5760"/>
              <a:gd name="T3" fmla="*/ 682 h 528"/>
              <a:gd name="T4" fmla="*/ 5229 w 5760"/>
              <a:gd name="T5" fmla="*/ 682 h 528"/>
              <a:gd name="T6" fmla="*/ -328 w 5760"/>
              <a:gd name="T7" fmla="*/ 345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817 w 5760"/>
              <a:gd name="T1" fmla="*/ 97 h 528"/>
              <a:gd name="T2" fmla="*/ 6408 w 5760"/>
              <a:gd name="T3" fmla="*/ 682 h 528"/>
              <a:gd name="T4" fmla="*/ 5232 w 5760"/>
              <a:gd name="T5" fmla="*/ 685 h 528"/>
              <a:gd name="T6" fmla="*/ 829 w 5760"/>
              <a:gd name="T7" fmla="*/ 101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-6350" y="5791200"/>
            <a:ext cx="3402013" cy="1081088"/>
          </a:xfrm>
          <a:prstGeom prst="rtTriangle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-9525" y="5788025"/>
            <a:ext cx="3405188" cy="1084263"/>
          </a:xfrm>
          <a:prstGeom prst="line">
            <a:avLst/>
          </a:prstGeom>
          <a:noFill/>
          <a:ln w="12240">
            <a:solidFill>
              <a:srgbClr val="196F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007795"/>
              </a:gs>
              <a:gs pos="50000">
                <a:srgbClr val="4BBADE"/>
              </a:gs>
              <a:gs pos="100000">
                <a:srgbClr val="007795"/>
              </a:gs>
            </a:gsLst>
            <a:lin ang="30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52600"/>
            <a:ext cx="7770813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formatClick to edit Master title style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-3175" y="4953000"/>
            <a:ext cx="9145588" cy="1909763"/>
            <a:chOff x="-2" y="3120"/>
            <a:chExt cx="5761" cy="1203"/>
          </a:xfrm>
        </p:grpSpPr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1063" y="3120"/>
              <a:ext cx="4696" cy="306"/>
            </a:xfrm>
            <a:custGeom>
              <a:avLst/>
              <a:gdLst>
                <a:gd name="T0" fmla="*/ 4697 w 4697"/>
                <a:gd name="T1" fmla="*/ 0 h 367"/>
                <a:gd name="T2" fmla="*/ 4697 w 4697"/>
                <a:gd name="T3" fmla="*/ 367 h 367"/>
                <a:gd name="T4" fmla="*/ 0 w 4697"/>
                <a:gd name="T5" fmla="*/ 218 h 367"/>
                <a:gd name="T6" fmla="*/ 4697 w 4697"/>
                <a:gd name="T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22" y="3299"/>
              <a:ext cx="5737" cy="496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0" y="3150"/>
              <a:ext cx="5759" cy="1173"/>
            </a:xfrm>
            <a:custGeom>
              <a:avLst/>
              <a:gdLst>
                <a:gd name="T0" fmla="*/ 0 w 5760"/>
                <a:gd name="T1" fmla="*/ 0 h 1248"/>
                <a:gd name="T2" fmla="*/ 0 w 5760"/>
                <a:gd name="T3" fmla="*/ 1248 h 1248"/>
                <a:gd name="T4" fmla="*/ 5760 w 5760"/>
                <a:gd name="T5" fmla="*/ 1248 h 1248"/>
                <a:gd name="T6" fmla="*/ 5760 w 5760"/>
                <a:gd name="T7" fmla="*/ 528 h 1248"/>
                <a:gd name="T8" fmla="*/ 0 w 5760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-2" y="3148"/>
              <a:ext cx="5761" cy="497"/>
            </a:xfrm>
            <a:prstGeom prst="line">
              <a:avLst/>
            </a:prstGeom>
            <a:noFill/>
            <a:ln w="12240">
              <a:solidFill>
                <a:srgbClr val="196F85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6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6726238" y="6408738"/>
            <a:ext cx="19177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en-US" smtClean="0"/>
              <a:t>10/12/15</a:t>
            </a:r>
            <a:endParaRPr lang="en-US" alt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A784662-2AF5-44D1-9240-5F630E54A57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4"/>
            <a:r>
              <a:rPr lang="en-US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1" fontAlgn="base" hangingPunct="1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715963" y="5002213"/>
            <a:ext cx="3802062" cy="1443037"/>
          </a:xfrm>
          <a:custGeom>
            <a:avLst/>
            <a:gdLst>
              <a:gd name="T0" fmla="*/ -329 w 5760"/>
              <a:gd name="T1" fmla="*/ 347 h 528"/>
              <a:gd name="T2" fmla="*/ 7156 w 5760"/>
              <a:gd name="T3" fmla="*/ 682 h 528"/>
              <a:gd name="T4" fmla="*/ 5229 w 5760"/>
              <a:gd name="T5" fmla="*/ 682 h 528"/>
              <a:gd name="T6" fmla="*/ -328 w 5760"/>
              <a:gd name="T7" fmla="*/ 345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817 w 5760"/>
              <a:gd name="T1" fmla="*/ 97 h 528"/>
              <a:gd name="T2" fmla="*/ 6408 w 5760"/>
              <a:gd name="T3" fmla="*/ 682 h 528"/>
              <a:gd name="T4" fmla="*/ 5232 w 5760"/>
              <a:gd name="T5" fmla="*/ 685 h 528"/>
              <a:gd name="T6" fmla="*/ 829 w 5760"/>
              <a:gd name="T7" fmla="*/ 101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-6350" y="5791200"/>
            <a:ext cx="3402013" cy="1081088"/>
          </a:xfrm>
          <a:prstGeom prst="rtTriangle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9525" y="5788025"/>
            <a:ext cx="3405188" cy="1084263"/>
          </a:xfrm>
          <a:prstGeom prst="line">
            <a:avLst/>
          </a:prstGeom>
          <a:noFill/>
          <a:ln w="12240">
            <a:solidFill>
              <a:srgbClr val="196F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outline text format</a:t>
            </a:r>
          </a:p>
          <a:p>
            <a:pPr lvl="1"/>
            <a:r>
              <a:rPr lang="en-US" altLang="en-US" smtClean="0"/>
              <a:t>Second Outline Level</a:t>
            </a:r>
          </a:p>
          <a:p>
            <a:pPr lvl="2"/>
            <a:r>
              <a:rPr lang="en-US" altLang="en-US" smtClean="0"/>
              <a:t>Third Outline Level</a:t>
            </a:r>
          </a:p>
          <a:p>
            <a:pPr lvl="3"/>
            <a:r>
              <a:rPr lang="en-US" altLang="en-US" smtClean="0"/>
              <a:t>Fourth Outline Level</a:t>
            </a:r>
          </a:p>
          <a:p>
            <a:pPr lvl="4"/>
            <a:r>
              <a:rPr lang="en-US" altLang="en-US" smtClean="0"/>
              <a:t>Fifth Outline Level</a:t>
            </a:r>
          </a:p>
          <a:p>
            <a:pPr lvl="4"/>
            <a:r>
              <a:rPr lang="en-US" altLang="en-US" smtClean="0"/>
              <a:t>Sixth Outline Level</a:t>
            </a:r>
          </a:p>
          <a:p>
            <a:pPr lvl="4"/>
            <a:r>
              <a:rPr lang="en-US" altLang="en-US" smtClean="0"/>
              <a:t>Seventh Outline Level</a:t>
            </a:r>
          </a:p>
          <a:p>
            <a:pPr lvl="4"/>
            <a:r>
              <a:rPr lang="en-US" altLang="en-US" smtClean="0"/>
              <a:t>Eighth Outline Level</a:t>
            </a:r>
          </a:p>
          <a:p>
            <a:pPr lvl="0"/>
            <a:r>
              <a:rPr lang="en-US" altLang="en-US" smtClean="0"/>
              <a:t>Ninth Outline LevelClick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726238" y="6408738"/>
            <a:ext cx="19177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AU" altLang="en-US"/>
              <a:t>10/12/15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5615FB5-C3D2-4BD8-BB80-24ED255532DB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Lucida Sans Unicode" panose="020B0602030504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752600"/>
            <a:ext cx="7772400" cy="1828800"/>
          </a:xfrm>
          <a:ln/>
        </p:spPr>
        <p:txBody>
          <a:bodyPr anchor="t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MECAL</a:t>
            </a:r>
            <a:br>
              <a:rPr lang="en-US" altLang="en-US" sz="4100" b="1">
                <a:solidFill>
                  <a:srgbClr val="464646"/>
                </a:solidFill>
              </a:rPr>
            </a:br>
            <a:r>
              <a:rPr lang="en-US" altLang="en-US" sz="4100" b="1">
                <a:solidFill>
                  <a:srgbClr val="464646"/>
                </a:solidFill>
              </a:rPr>
              <a:t>MAGNETIC SEPARATORS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3611563"/>
            <a:ext cx="7772400" cy="1200150"/>
          </a:xfrm>
          <a:ln/>
        </p:spPr>
        <p:txBody>
          <a:bodyPr lIns="90000" tIns="45000" rIns="90000" bIns="45000"/>
          <a:lstStyle/>
          <a:p>
            <a:pPr marL="0" indent="0" algn="ctr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AU" altLang="en-US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2555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	CTL-120: electro separator, strength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rating L, for 1200 mm belt width, cross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belt installation, with self cleaning belt.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	LTM-200: electro separator, strength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rating M, for 2000 mm belt width, in line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installation, with self cleaning belt.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Magnetic Separator Types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2555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620713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Suitable for operating gaps up to 350mm and belt widths up to 1400mm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Specifications: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400">
                <a:latin typeface="Lucida Sans Unicode" panose="020B0602030504020204" pitchFamily="34" charset="0"/>
              </a:rPr>
              <a:t>Computer designed magnetic circuit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400">
                <a:latin typeface="Lucida Sans Unicode" panose="020B0602030504020204" pitchFamily="34" charset="0"/>
              </a:rPr>
              <a:t>Poles and back bar fabricated from high permeability steel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400">
                <a:latin typeface="Lucida Sans Unicode" panose="020B0602030504020204" pitchFamily="34" charset="0"/>
              </a:rPr>
              <a:t>Non magnetic stainless steel bottom (bumping) plate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4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4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Permanent Magnetic Separators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2555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620713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Performance: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300">
                <a:latin typeface="Lucida Sans Unicode" panose="020B0602030504020204" pitchFamily="34" charset="0"/>
              </a:rPr>
              <a:t>Optimised magnetic extraction power for specific tramp and materials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300">
                <a:latin typeface="Lucida Sans Unicode" panose="020B0602030504020204" pitchFamily="34" charset="0"/>
              </a:rPr>
              <a:t>Able to withstand adverse conditions of vibration, dust, moisture and corrosion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300">
                <a:latin typeface="Lucida Sans Unicode" panose="020B0602030504020204" pitchFamily="34" charset="0"/>
              </a:rPr>
              <a:t>Inherently static in operation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300">
                <a:latin typeface="Lucida Sans Unicode" panose="020B0602030504020204" pitchFamily="34" charset="0"/>
              </a:rPr>
              <a:t>Intrinsically safe in hazardous and underground locations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300">
                <a:latin typeface="Lucida Sans Unicode" panose="020B0602030504020204" pitchFamily="34" charset="0"/>
              </a:rPr>
              <a:t>No operating costs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300">
                <a:latin typeface="Lucida Sans Unicode" panose="020B0602030504020204" pitchFamily="34" charset="0"/>
              </a:rPr>
              <a:t>Low maintenance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3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300">
              <a:latin typeface="Lucida Sans Unicode" panose="020B0602030504020204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Permanent Magnetic Separators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2555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620713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Suitable for belt widths from 450mm up to 2200mm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Operating gaps up to 600 mm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Specifications: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400">
                <a:latin typeface="Lucida Sans Unicode" panose="020B0602030504020204" pitchFamily="34" charset="0"/>
              </a:rPr>
              <a:t>Computer designed magnetic circuit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400">
                <a:latin typeface="Lucida Sans Unicode" panose="020B0602030504020204" pitchFamily="34" charset="0"/>
              </a:rPr>
              <a:t>Optimised coil design for minimum weight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400">
                <a:latin typeface="Lucida Sans Unicode" panose="020B0602030504020204" pitchFamily="34" charset="0"/>
              </a:rPr>
              <a:t>Oil cooled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400">
                <a:latin typeface="Lucida Sans Unicode" panose="020B0602030504020204" pitchFamily="34" charset="0"/>
              </a:rPr>
              <a:t>Internal expansion chamber design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400">
                <a:latin typeface="Lucida Sans Unicode" panose="020B0602030504020204" pitchFamily="34" charset="0"/>
              </a:rPr>
              <a:t>Poles and back bar fabricated from high permeability steel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400">
                <a:latin typeface="Lucida Sans Unicode" panose="020B0602030504020204" pitchFamily="34" charset="0"/>
              </a:rPr>
              <a:t>Non magnetic stainless steel bottom (bumping) plate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400">
                <a:latin typeface="Lucida Sans Unicode" panose="020B0602030504020204" pitchFamily="34" charset="0"/>
              </a:rPr>
              <a:t>Terminal box to IP65 standard, higher ratings where required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4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4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4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Electro Magnetic Separators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2555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620713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Performance: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300">
                <a:latin typeface="Lucida Sans Unicode" panose="020B0602030504020204" pitchFamily="34" charset="0"/>
              </a:rPr>
              <a:t>Optimised magnetic extraction power for specific tramp and materials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300">
                <a:latin typeface="Lucida Sans Unicode" panose="020B0602030504020204" pitchFamily="34" charset="0"/>
              </a:rPr>
              <a:t>Able to withstand adverse conditions of vibration, dust, moisture and corrosion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Standard Ancillaries: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300">
                <a:latin typeface="Lucida Sans Unicode" panose="020B0602030504020204" pitchFamily="34" charset="0"/>
              </a:rPr>
              <a:t>Suspension chains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300">
                <a:latin typeface="Lucida Sans Unicode" panose="020B0602030504020204" pitchFamily="34" charset="0"/>
              </a:rPr>
              <a:t>Magnet DC Power Supply via Transformer Box</a:t>
            </a:r>
          </a:p>
          <a:p>
            <a:pPr lvl="1" hangingPunct="1">
              <a:lnSpc>
                <a:spcPct val="100000"/>
              </a:lnSpc>
              <a:spcBef>
                <a:spcPts val="325"/>
              </a:spcBef>
              <a:buClr>
                <a:srgbClr val="2DA2BF"/>
              </a:buClr>
              <a:buSzPct val="45000"/>
              <a:buFont typeface="Verdana" panose="020B0604030504040204" pitchFamily="34" charset="0"/>
              <a:buChar char="◦"/>
            </a:pPr>
            <a:r>
              <a:rPr lang="en-US" altLang="en-US" sz="2300">
                <a:latin typeface="Lucida Sans Unicode" panose="020B0602030504020204" pitchFamily="34" charset="0"/>
              </a:rPr>
              <a:t>Electrical  Control Box IP65 standard, higher rating where required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3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3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3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3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3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300">
              <a:latin typeface="Lucida Sans Unicode" panose="020B0602030504020204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Electro Magnetic Separators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2555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858838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Optional Ancilliaries:</a:t>
            </a:r>
          </a:p>
          <a:p>
            <a:pPr lvl="2" hangingPunct="1">
              <a:lnSpc>
                <a:spcPct val="100000"/>
              </a:lnSpc>
              <a:spcBef>
                <a:spcPts val="350"/>
              </a:spcBef>
              <a:buClr>
                <a:srgbClr val="DA1F28"/>
              </a:buClr>
              <a:buFont typeface="Wingdings 2" panose="05020102010507070707" pitchFamily="18" charset="2"/>
              <a:buChar char=""/>
            </a:pPr>
            <a:r>
              <a:rPr lang="en-US" altLang="en-US" sz="2100">
                <a:latin typeface="Lucida Sans Unicode" panose="020B0602030504020204" pitchFamily="34" charset="0"/>
              </a:rPr>
              <a:t>	Magna shield to retain the tramps when power supply is cut off</a:t>
            </a:r>
          </a:p>
          <a:p>
            <a:pPr lvl="2" hangingPunct="1">
              <a:lnSpc>
                <a:spcPct val="100000"/>
              </a:lnSpc>
              <a:spcBef>
                <a:spcPts val="350"/>
              </a:spcBef>
              <a:buClr>
                <a:srgbClr val="DA1F28"/>
              </a:buClr>
              <a:buFont typeface="Wingdings 2" panose="05020102010507070707" pitchFamily="18" charset="2"/>
              <a:buChar char=""/>
            </a:pPr>
            <a:r>
              <a:rPr lang="en-US" altLang="en-US" sz="2100">
                <a:latin typeface="Lucida Sans Unicode" panose="020B0602030504020204" pitchFamily="34" charset="0"/>
              </a:rPr>
              <a:t>Manual or motorised trolleys for moving the magnet to dumping station</a:t>
            </a:r>
          </a:p>
          <a:p>
            <a:pPr lvl="2" hangingPunct="1">
              <a:lnSpc>
                <a:spcPct val="100000"/>
              </a:lnSpc>
              <a:spcBef>
                <a:spcPts val="350"/>
              </a:spcBef>
              <a:buClr>
                <a:srgbClr val="DA1F28"/>
              </a:buClr>
              <a:buFont typeface="Wingdings 2" panose="05020102010507070707" pitchFamily="18" charset="2"/>
              <a:buChar char=""/>
            </a:pPr>
            <a:r>
              <a:rPr lang="en-US" altLang="en-US" sz="2100">
                <a:latin typeface="Lucida Sans Unicode" panose="020B0602030504020204" pitchFamily="34" charset="0"/>
              </a:rPr>
              <a:t>Automatic self cleaning belt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1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Electro Magnetic Separators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2555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Internal expansion chambre for cooling oil with special design check valve so that no cumbersome separate expansion tank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Designed with optimum magnetic power resulting low ratio of weight/magnetic power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Having best Force Index Value for each magnet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Robust magnet casing and stainless steel bottom bumping plate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Excellent Reliability and Service Life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Competitive prices for similar duty requirement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Advantages of Mecal Electro Magnetic Separators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User List of Mecal Magnets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85800" y="1066800"/>
          <a:ext cx="3505200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r:id="rId4" imgW="5668166" imgH="8019048" progId="">
                  <p:embed/>
                </p:oleObj>
              </mc:Choice>
              <mc:Fallback>
                <p:oleObj r:id="rId4" imgW="5668166" imgH="80190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3505200" cy="4959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800600" y="1219200"/>
          <a:ext cx="328453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r:id="rId6" imgW="5668166" imgH="8019048" progId="">
                  <p:embed/>
                </p:oleObj>
              </mc:Choice>
              <mc:Fallback>
                <p:oleObj r:id="rId6" imgW="5668166" imgH="801904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3284538" cy="4648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User List of Mecal Magnets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33400" y="1295400"/>
          <a:ext cx="31972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r:id="rId4" imgW="5668166" imgH="8019048" progId="">
                  <p:embed/>
                </p:oleObj>
              </mc:Choice>
              <mc:Fallback>
                <p:oleObj r:id="rId4" imgW="5668166" imgH="80190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3197225" cy="45259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724400" y="1143000"/>
          <a:ext cx="3554413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r:id="rId6" imgW="5668166" imgH="8019048" progId="">
                  <p:embed/>
                </p:oleObj>
              </mc:Choice>
              <mc:Fallback>
                <p:oleObj r:id="rId6" imgW="5668166" imgH="801904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3554413" cy="5029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User List of Mecal Magnets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838200" y="1143000"/>
          <a:ext cx="31972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r:id="rId4" imgW="5668166" imgH="8019048" progId="">
                  <p:embed/>
                </p:oleObj>
              </mc:Choice>
              <mc:Fallback>
                <p:oleObj r:id="rId4" imgW="5668166" imgH="80190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3197225" cy="45259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800600" y="1295400"/>
          <a:ext cx="3060700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r:id="rId6" imgW="5668166" imgH="8019048" progId="">
                  <p:embed/>
                </p:oleObj>
              </mc:Choice>
              <mc:Fallback>
                <p:oleObj r:id="rId6" imgW="5668166" imgH="801904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3060700" cy="43322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2555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A complete range of magnetic Separators and equipment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Designed and manufactured in Australia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‘Computer aided’ selections and designs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Supplied and Installed throughout Australia and many other countries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Mecal Magnets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2555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6400" b="1" u="sng">
                <a:latin typeface="Lucida Sans Unicode" panose="020B0602030504020204" pitchFamily="34" charset="0"/>
              </a:rPr>
              <a:t>Latest Electro Magnets Supplied by Mecal: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 b="1" i="1" u="sng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 b="1" i="1" u="sng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4000" b="1" i="1" u="sng">
                <a:latin typeface="Lucida Sans Unicode" panose="020B0602030504020204" pitchFamily="34" charset="0"/>
              </a:rPr>
              <a:t>Company/Country</a:t>
            </a:r>
            <a:r>
              <a:rPr lang="en-US" altLang="en-US" sz="4000" b="1" i="1">
                <a:latin typeface="Lucida Sans Unicode" panose="020B0602030504020204" pitchFamily="34" charset="0"/>
              </a:rPr>
              <a:t> 	</a:t>
            </a:r>
            <a:r>
              <a:rPr lang="en-US" altLang="en-US" sz="4000" b="1" i="1" u="sng">
                <a:latin typeface="Lucida Sans Unicode" panose="020B0602030504020204" pitchFamily="34" charset="0"/>
              </a:rPr>
              <a:t>Location</a:t>
            </a:r>
            <a:r>
              <a:rPr lang="en-US" altLang="en-US" sz="4000" b="1" i="1">
                <a:latin typeface="Lucida Sans Unicode" panose="020B0602030504020204" pitchFamily="34" charset="0"/>
              </a:rPr>
              <a:t>	</a:t>
            </a:r>
            <a:r>
              <a:rPr lang="en-US" altLang="en-US" sz="4000" b="1" i="1" u="sng">
                <a:latin typeface="Lucida Sans Unicode" panose="020B0602030504020204" pitchFamily="34" charset="0"/>
              </a:rPr>
              <a:t>State</a:t>
            </a:r>
            <a:r>
              <a:rPr lang="en-US" altLang="en-US" sz="4000" b="1" i="1">
                <a:latin typeface="Lucida Sans Unicode" panose="020B0602030504020204" pitchFamily="34" charset="0"/>
              </a:rPr>
              <a:t>	</a:t>
            </a:r>
            <a:r>
              <a:rPr lang="en-US" altLang="en-US" sz="4000" b="1" i="1" u="sng">
                <a:latin typeface="Lucida Sans Unicode" panose="020B0602030504020204" pitchFamily="34" charset="0"/>
              </a:rPr>
              <a:t>Type</a:t>
            </a:r>
            <a:r>
              <a:rPr lang="en-US" altLang="en-US" sz="4000" b="1" i="1">
                <a:latin typeface="Lucida Sans Unicode" panose="020B0602030504020204" pitchFamily="34" charset="0"/>
              </a:rPr>
              <a:t>	</a:t>
            </a:r>
            <a:r>
              <a:rPr lang="en-US" altLang="en-US" sz="4000" b="1" i="1" u="sng">
                <a:latin typeface="Lucida Sans Unicode" panose="020B0602030504020204" pitchFamily="34" charset="0"/>
              </a:rPr>
              <a:t>Industry</a:t>
            </a:r>
            <a:r>
              <a:rPr lang="en-US" altLang="en-US" sz="4000" b="1" i="1">
                <a:latin typeface="Lucida Sans Unicode" panose="020B0602030504020204" pitchFamily="34" charset="0"/>
              </a:rPr>
              <a:t>	                 </a:t>
            </a:r>
            <a:r>
              <a:rPr lang="en-US" altLang="en-US" sz="4000" b="1" i="1" u="sng">
                <a:latin typeface="Lucida Sans Unicode" panose="020B0602030504020204" pitchFamily="34" charset="0"/>
              </a:rPr>
              <a:t>Product/Year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000" b="1">
                <a:latin typeface="Lucida Sans Unicode" panose="020B0602030504020204" pitchFamily="34" charset="0"/>
              </a:rPr>
              <a:t> 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4000" b="1" i="1" u="sng">
                <a:latin typeface="Lucida Sans Unicode" panose="020B0602030504020204" pitchFamily="34" charset="0"/>
              </a:rPr>
              <a:t>AUSTRALIA</a:t>
            </a:r>
            <a:r>
              <a:rPr lang="en-US" altLang="en-US" sz="4000" b="1">
                <a:latin typeface="Lucida Sans Unicode" panose="020B0602030504020204" pitchFamily="34" charset="0"/>
              </a:rPr>
              <a:t>.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 b="1">
                <a:latin typeface="Lucida Sans Unicode" panose="020B0602030504020204" pitchFamily="34" charset="0"/>
              </a:rPr>
              <a:t> 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4800">
                <a:latin typeface="Lucida Sans Unicode" panose="020B0602030504020204" pitchFamily="34" charset="0"/>
              </a:rPr>
              <a:t>Laing O’Rourke	Abbott Point      QLD	TMM-220/MC Coal Terminal          Coal/ 2009	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48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4800">
                <a:latin typeface="Lucida Sans Unicode" panose="020B0602030504020204" pitchFamily="34" charset="0"/>
              </a:rPr>
              <a:t>Quarry/Mining	  Bendigo	        VIC	 2 x TMH-120    Mining		Quarry/ 2008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48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4800">
                <a:latin typeface="Lucida Sans Unicode" panose="020B0602030504020204" pitchFamily="34" charset="0"/>
              </a:rPr>
              <a:t>Roberts &amp; Schaffer	Blackwater	        QLD	TMH-140/MC     Mining		Coal/ 2006					TMKX-180/MC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800">
                <a:latin typeface="Lucida Sans Unicode" panose="020B0602030504020204" pitchFamily="34" charset="0"/>
              </a:rPr>
              <a:t>				TML-180/MC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3400" b="1">
                <a:latin typeface="Lucida Sans Unicode" panose="020B0602030504020204" pitchFamily="34" charset="0"/>
              </a:rPr>
              <a:t> 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4800">
                <a:latin typeface="Lucida Sans Unicode" panose="020B0602030504020204" pitchFamily="34" charset="0"/>
              </a:rPr>
              <a:t>Barclay Mowlem   	 Curragh North    QLD	TML-200/MC	Mining	Coal/ 2007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800">
                <a:latin typeface="Lucida Sans Unicode" panose="020B0602030504020204" pitchFamily="34" charset="0"/>
              </a:rPr>
              <a:t>				TMJ-160/MC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48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4800">
                <a:latin typeface="Lucida Sans Unicode" panose="020B0602030504020204" pitchFamily="34" charset="0"/>
              </a:rPr>
              <a:t>Idemitsu		Boggabri	QLD	TMKX-160/MC	Mining	Coal/ 2006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800" i="1">
                <a:latin typeface="Lucida Sans Unicode" panose="020B0602030504020204" pitchFamily="34" charset="0"/>
              </a:rPr>
              <a:t> 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4800">
                <a:latin typeface="Lucida Sans Unicode" panose="020B0602030504020204" pitchFamily="34" charset="0"/>
              </a:rPr>
              <a:t>Nepean Conveyor	Grasstree	QLD	TML-180/MC	Mining	`Coal/ 2006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48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4800">
                <a:latin typeface="Lucida Sans Unicode" panose="020B0602030504020204" pitchFamily="34" charset="0"/>
              </a:rPr>
              <a:t>AGL Coal	    	Muswellbrook	NSW	LTL-200	Mining	  Coal/ 2006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 b="1" i="1">
                <a:latin typeface="Lucida Sans Unicode" panose="020B0602030504020204" pitchFamily="34" charset="0"/>
              </a:rPr>
              <a:t> 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User List of Mecal Magnets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2555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 b="1" i="1">
                <a:latin typeface="Lucida Sans Unicode" panose="020B0602030504020204" pitchFamily="34" charset="0"/>
              </a:rPr>
              <a:t> 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000" b="1" i="1" u="sng">
                <a:latin typeface="Lucida Sans Unicode" panose="020B0602030504020204" pitchFamily="34" charset="0"/>
              </a:rPr>
              <a:t>INDONESIA</a:t>
            </a:r>
            <a:r>
              <a:rPr lang="en-US" altLang="en-US" sz="4000">
                <a:latin typeface="Lucida Sans Unicode" panose="020B0602030504020204" pitchFamily="34" charset="0"/>
              </a:rPr>
              <a:t>.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000">
                <a:latin typeface="Lucida Sans Unicode" panose="020B0602030504020204" pitchFamily="34" charset="0"/>
              </a:rPr>
              <a:t> 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800">
                <a:latin typeface="Lucida Sans Unicode" panose="020B0602030504020204" pitchFamily="34" charset="0"/>
              </a:rPr>
              <a:t>PT Bukaka Teknik 	Bukit Asam	              TML-200/MC   Contractor		Coal/  2006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800" b="1" i="1">
                <a:latin typeface="Lucida Sans Unicode" panose="020B0602030504020204" pitchFamily="34" charset="0"/>
              </a:rPr>
              <a:t> 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800">
                <a:latin typeface="Lucida Sans Unicode" panose="020B0602030504020204" pitchFamily="34" charset="0"/>
              </a:rPr>
              <a:t>JMC			              TML-180/MC    Contractor		Coal/ 2006			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800">
                <a:latin typeface="Lucida Sans Unicode" panose="020B0602030504020204" pitchFamily="34" charset="0"/>
              </a:rPr>
              <a:t>PT Pekas	East Kalimantan	LTJ-160	  Contractor		Coal/ 2007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800">
                <a:latin typeface="Lucida Sans Unicode" panose="020B0602030504020204" pitchFamily="34" charset="0"/>
              </a:rPr>
              <a:t> 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800">
                <a:latin typeface="Lucida Sans Unicode" panose="020B0602030504020204" pitchFamily="34" charset="0"/>
              </a:rPr>
              <a:t>PT Wahana	East Kalimantan	LTJ-160	   Contractor	 Coal/ 2007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000">
                <a:latin typeface="Lucida Sans Unicode" panose="020B0602030504020204" pitchFamily="34" charset="0"/>
              </a:rPr>
              <a:t> 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000" b="1" i="1" u="sng">
                <a:latin typeface="Lucida Sans Unicode" panose="020B0602030504020204" pitchFamily="34" charset="0"/>
              </a:rPr>
              <a:t>NEW ZEALAND</a:t>
            </a:r>
            <a:r>
              <a:rPr lang="en-US" altLang="en-US" sz="4000">
                <a:latin typeface="Lucida Sans Unicode" panose="020B0602030504020204" pitchFamily="34" charset="0"/>
              </a:rPr>
              <a:t>.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000">
                <a:latin typeface="Lucida Sans Unicode" panose="020B0602030504020204" pitchFamily="34" charset="0"/>
              </a:rPr>
              <a:t>												 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800">
                <a:latin typeface="Lucida Sans Unicode" panose="020B0602030504020204" pitchFamily="34" charset="0"/>
              </a:rPr>
              <a:t>NZ Aluminium Smelter     Bluff		CTL-160/S	   Alum. Smelter	Alum. / 2009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000" b="1" i="1">
                <a:latin typeface="Lucida Sans Unicode" panose="020B0602030504020204" pitchFamily="34" charset="0"/>
              </a:rPr>
              <a:t> 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000" b="1" i="1" u="sng">
                <a:latin typeface="Lucida Sans Unicode" panose="020B0602030504020204" pitchFamily="34" charset="0"/>
              </a:rPr>
              <a:t>SINGAPORE</a:t>
            </a:r>
            <a:r>
              <a:rPr lang="en-US" altLang="en-US" sz="4000">
                <a:latin typeface="Lucida Sans Unicode" panose="020B0602030504020204" pitchFamily="34" charset="0"/>
              </a:rPr>
              <a:t>.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000">
                <a:latin typeface="Lucida Sans Unicode" panose="020B0602030504020204" pitchFamily="34" charset="0"/>
              </a:rPr>
              <a:t> 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800">
                <a:latin typeface="Lucida Sans Unicode" panose="020B0602030504020204" pitchFamily="34" charset="0"/>
              </a:rPr>
              <a:t>AE Automation			TMJ-140/MC      Contractor	Coal/ 2007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4000">
                <a:latin typeface="Lucida Sans Unicode" panose="020B0602030504020204" pitchFamily="34" charset="0"/>
              </a:rPr>
              <a:t> 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4000">
              <a:latin typeface="Lucida Sans Unicode" panose="020B0602030504020204" pitchFamily="34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User List of Mecal Magnets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71462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Typical Mecal Magnet Installations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535238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605088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7686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Mecal Magnets Ready for Shipment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2690813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8019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4101"/>
            <a:ext cx="29845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Mecal Magnets Ready for Shipment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622648"/>
            <a:ext cx="28559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2641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2555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Plant protection and purification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Steel works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Refuse plants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Power stations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Foundries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Mines and quarries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Glass making/recycling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Slag plants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Brick works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Applications of Magnetic Separators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2555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Permanent Magnet: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(Model KS range, strength from A to E)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Electro Magnet: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(Model TM range, strength from A to M)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Cross belt or Inline installations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Optional self cleaning belt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Magnetic Separator Types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2555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</a:pPr>
            <a:r>
              <a:rPr lang="en-US" altLang="en-US" sz="2700">
                <a:latin typeface="Lucida Sans Unicode" panose="020B0602030504020204" pitchFamily="34" charset="0"/>
              </a:rPr>
              <a:t>Typical Models as following: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	KSE-100: permanent separator, strength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rating E, for 1000 mm belt width, no self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cleaning belt.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	TML-100: electro separator, strength rating L,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for 1000 mm belt width, no self cleaning belt.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	TMK-140-MC: electro separator, strength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rating K, for 1400 mm belt width, with magna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 shield option, no self cleaning belt. 	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Magnetic Separator Types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65125" indent="-2555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00"/>
              </a:spcBef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	CKE-100: permanent separator, strength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rating E, for 1000 mm belt width, cross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belt installation, with self cleaning belt.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endParaRPr lang="en-US" altLang="en-US" sz="2700">
              <a:latin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700">
                <a:latin typeface="Lucida Sans Unicode" panose="020B0602030504020204" pitchFamily="34" charset="0"/>
              </a:rPr>
              <a:t>	LKE-90: permanent separator, strength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rating E, for 900 mm belt width, in line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</a:pPr>
            <a:r>
              <a:rPr lang="en-US" altLang="en-US" sz="2700">
                <a:latin typeface="Lucida Sans Unicode" panose="020B0602030504020204" pitchFamily="34" charset="0"/>
              </a:rPr>
              <a:t>		installation, with self cleaning belt.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100" b="1">
                <a:solidFill>
                  <a:srgbClr val="464646"/>
                </a:solidFill>
              </a:rPr>
              <a:t>Magnetic Separator Types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Lucida Sans Unicode"/>
        <a:cs typeface="Lucida Sans Unicode"/>
      </a:majorFont>
      <a:minorFont>
        <a:latin typeface="Lucida Sans Unicode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Lucida Sans Unicode"/>
        <a:cs typeface="Lucida Sans Unicode"/>
      </a:majorFont>
      <a:minorFont>
        <a:latin typeface="Lucida Sans Unicode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MAGNETIC SEPARATORS-powerpoint presentation</Template>
  <TotalTime>0</TotalTime>
  <Words>413</Words>
  <Application>Microsoft Office PowerPoint</Application>
  <PresentationFormat>On-screen Show (4:3)</PresentationFormat>
  <Paragraphs>205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Times New Roman</vt:lpstr>
      <vt:lpstr>Lucida Sans Unicode</vt:lpstr>
      <vt:lpstr>Arial</vt:lpstr>
      <vt:lpstr>Wingdings 3</vt:lpstr>
      <vt:lpstr>Verdana</vt:lpstr>
      <vt:lpstr>Wingdings 2</vt:lpstr>
      <vt:lpstr>+mn-lt</vt:lpstr>
      <vt:lpstr>+mn-ea</vt:lpstr>
      <vt:lpstr>Office Theme</vt:lpstr>
      <vt:lpstr>Office Theme</vt:lpstr>
      <vt:lpstr>MECAL MAGNETIC SEPARATORS</vt:lpstr>
      <vt:lpstr>Mecal Magnets</vt:lpstr>
      <vt:lpstr>Typical Mecal Magnet Installations</vt:lpstr>
      <vt:lpstr>Mecal Magnets Ready for Shipment</vt:lpstr>
      <vt:lpstr>Mecal Magnets Ready for Shipment</vt:lpstr>
      <vt:lpstr>Applications of Magnetic Separators</vt:lpstr>
      <vt:lpstr>Magnetic Separator Types</vt:lpstr>
      <vt:lpstr>Magnetic Separator Types</vt:lpstr>
      <vt:lpstr>Magnetic Separator Types</vt:lpstr>
      <vt:lpstr>Magnetic Separator Types</vt:lpstr>
      <vt:lpstr>Permanent Magnetic Separators</vt:lpstr>
      <vt:lpstr>Permanent Magnetic Separators</vt:lpstr>
      <vt:lpstr>Electro Magnetic Separators</vt:lpstr>
      <vt:lpstr>Electro Magnetic Separators</vt:lpstr>
      <vt:lpstr>Electro Magnetic Separators</vt:lpstr>
      <vt:lpstr>Advantages of Mecal Electro Magnetic Separators</vt:lpstr>
      <vt:lpstr>User List of Mecal Magnets</vt:lpstr>
      <vt:lpstr>User List of Mecal Magnets</vt:lpstr>
      <vt:lpstr>User List of Mecal Magnets</vt:lpstr>
      <vt:lpstr>User List of Mecal Magnets</vt:lpstr>
      <vt:lpstr>User List of Mecal Magnets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MECAL MAGNETIC SEPARATORS</dc:title>
  <dc:creator>Paolo Tiberi</dc:creator>
  <cp:lastModifiedBy>Paolo Tiberi</cp:lastModifiedBy>
  <cp:revision>1</cp:revision>
  <cp:lastPrinted>1601-01-01T00:00:00Z</cp:lastPrinted>
  <dcterms:created xsi:type="dcterms:W3CDTF">2022-04-08T08:42:11Z</dcterms:created>
  <dcterms:modified xsi:type="dcterms:W3CDTF">2022-04-08T08:42:40Z</dcterms:modified>
</cp:coreProperties>
</file>